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58" r:id="rId6"/>
    <p:sldId id="259" r:id="rId7"/>
    <p:sldId id="257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5FF"/>
    <a:srgbClr val="F5F5F5"/>
    <a:srgbClr val="D5E8D4"/>
    <a:srgbClr val="F781A3"/>
    <a:srgbClr val="F2E0EB"/>
    <a:srgbClr val="EADEED"/>
    <a:srgbClr val="ADB9CA"/>
    <a:srgbClr val="F8D3F9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FD5ED-79A3-4611-A4BE-624930018D0A}" v="10" dt="2022-08-01T06:18:42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09" autoAdjust="0"/>
    <p:restoredTop sz="94660"/>
  </p:normalViewPr>
  <p:slideViewPr>
    <p:cSldViewPr snapToGrid="0">
      <p:cViewPr>
        <p:scale>
          <a:sx n="125" d="100"/>
          <a:sy n="125" d="100"/>
        </p:scale>
        <p:origin x="148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5DFAD-CE41-49D4-98D4-19B74A770360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1015F-ABAA-4781-9A8C-8D12535CB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0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626F25-16B3-458E-805C-FCA608FA67CA}"/>
              </a:ext>
            </a:extLst>
          </p:cNvPr>
          <p:cNvSpPr/>
          <p:nvPr userDrawn="1"/>
        </p:nvSpPr>
        <p:spPr bwMode="auto">
          <a:xfrm>
            <a:off x="3515922" y="3734267"/>
            <a:ext cx="5160156" cy="624482"/>
          </a:xfrm>
          <a:prstGeom prst="rect">
            <a:avLst/>
          </a:prstGeom>
          <a:solidFill>
            <a:srgbClr val="CA036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sym typeface="Gill Sans" charset="0"/>
              </a:rPr>
              <a:t>Graduate School of Artificial Intelligence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sym typeface="Gill Sans" charset="0"/>
              </a:rPr>
              <a:t>POSTECH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0" y="685800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텍스트 개체 틀 35">
            <a:extLst>
              <a:ext uri="{FF2B5EF4-FFF2-40B4-BE49-F238E27FC236}">
                <a16:creationId xmlns:a16="http://schemas.microsoft.com/office/drawing/2014/main" id="{07F6B002-BBAE-5219-65D3-9CF607789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"/>
            <a:ext cx="4614333" cy="3333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kumimoji="1" lang="ko-KR" altLang="en-US" sz="1800" b="1" i="0" u="none" strike="noStrike" kern="1200" cap="none" spc="0" normalizeH="0" baseline="0" dirty="0">
                <a:ln>
                  <a:noFill/>
                </a:ln>
                <a:solidFill>
                  <a:srgbClr val="66665B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강의</a:t>
            </a:r>
            <a:r>
              <a:rPr lang="en-US" altLang="ko-KR" dirty="0"/>
              <a:t>/</a:t>
            </a:r>
            <a:r>
              <a:rPr lang="ko-KR" altLang="en-US" dirty="0"/>
              <a:t>과제 이름</a:t>
            </a:r>
          </a:p>
        </p:txBody>
      </p:sp>
      <p:sp>
        <p:nvSpPr>
          <p:cNvPr id="3" name="텍스트 개체 틀 37">
            <a:extLst>
              <a:ext uri="{FF2B5EF4-FFF2-40B4-BE49-F238E27FC236}">
                <a16:creationId xmlns:a16="http://schemas.microsoft.com/office/drawing/2014/main" id="{01B77B17-FE72-EE82-4E52-425899E31C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14107" y="2672914"/>
            <a:ext cx="8161867" cy="6605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kumimoji="1" lang="ko-KR" altLang="en-US" sz="3600" b="1" i="0" u="none" strike="noStrike" kern="0" cap="none" spc="0" normalizeH="0" baseline="0" dirty="0">
                <a:ln>
                  <a:noFill/>
                </a:ln>
                <a:solidFill>
                  <a:srgbClr val="66665B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[Yoon가변] 윤고딕 140_OTF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표지 제목</a:t>
            </a:r>
          </a:p>
        </p:txBody>
      </p:sp>
      <p:sp>
        <p:nvSpPr>
          <p:cNvPr id="4" name="텍스트 개체 틀 39">
            <a:extLst>
              <a:ext uri="{FF2B5EF4-FFF2-40B4-BE49-F238E27FC236}">
                <a16:creationId xmlns:a16="http://schemas.microsoft.com/office/drawing/2014/main" id="{C982460C-C119-8C73-BD29-D33EDCBC29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4107" y="3369419"/>
            <a:ext cx="8161867" cy="43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kumimoji="1" lang="ko-KR" altLang="en-US" sz="2400" b="0" i="0" u="none" strike="noStrike" kern="1200" cap="none" spc="0" normalizeH="0" baseline="0" dirty="0">
                <a:ln>
                  <a:noFill/>
                </a:ln>
                <a:solidFill>
                  <a:srgbClr val="66665B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20YY.MM.DD</a:t>
            </a:r>
            <a:endParaRPr lang="ko-KR" altLang="en-US" dirty="0"/>
          </a:p>
        </p:txBody>
      </p:sp>
      <p:sp>
        <p:nvSpPr>
          <p:cNvPr id="5" name="텍스트 개체 틀 49">
            <a:extLst>
              <a:ext uri="{FF2B5EF4-FFF2-40B4-BE49-F238E27FC236}">
                <a16:creationId xmlns:a16="http://schemas.microsoft.com/office/drawing/2014/main" id="{A1598F6B-FC48-ECAA-A38C-435E3FFE41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4639" y="4291796"/>
            <a:ext cx="1800799" cy="3335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86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F6CE8-F979-4967-A81A-24E4F572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93884-F44C-46D1-B85C-634A9E7A4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4304C-C683-47C1-9CB1-A51A6036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E8A77A-7970-4AB6-956E-DF6C1170F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5E5A48-C8BC-41A8-9E81-799C58C2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B02F8-3C9B-4146-AC7B-A00F8287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7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9F3C-CE56-423B-BD3A-047A620F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0B1AC7-A89D-45BD-B1B5-3C9C011E9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A0712A-9DD3-4FCE-874F-EBF4E8DB2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B83B86-0C86-416E-A08D-CB4B553C2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F2483C-F125-42CB-B95E-541EDC709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BED517-8FB3-4A58-90FB-175D45F7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6E1492-3DCC-4E61-A04B-08F57BC8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7EC6BD-CF72-485F-8590-4A597970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5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3F5A0-172E-4391-BC64-BCFE4D55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BE5BA2-2FA5-4816-8C4A-F02F863D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8BE15C-9A08-460C-A04F-55A76CF0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541FE7-895E-46E5-9591-F2A2145C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95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EDB767-439A-4D39-B643-96E935D8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620C12-1FCC-4237-8E30-0BFB5C66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E1E54A-028A-4BEC-8676-7FB1C87F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197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C828D-8765-48B3-A8DF-8B23F216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AECCC-00FC-4232-B59F-58612DC0C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3D9F21-95B0-4260-8A3A-FFFD5060B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E7842F-31EE-40AF-80B9-20D719CF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D1548-0A42-46EF-AD6A-98166F84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B0EEF-9FF6-4FE5-BCED-C528D15E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08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0E94D-FDCE-4068-BBBD-133549A6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9408FD-B580-4AFD-9B44-AAECF3CB5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6DEB69-385C-4A83-9783-5C742BDC9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BBDADF-5E10-456D-A5DC-8B3B57D7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3770F-3A41-4081-BB3F-8542253D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CF9ED2-B4FD-4424-9D73-A16E82BA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68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76869-E068-4764-BF6E-DA0E655B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827A92-101B-4926-9C7A-DC2EC90FB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850B6-F3B3-4E58-B820-4457CDEF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D394ED-DB23-44CE-97F6-1A86C2AB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6FFBB-7882-431B-821D-73622B0A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07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93B389-FA44-4C53-B8BB-09E1916B1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A921E3-5565-4E81-988B-5A1628C73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4989A-DBCA-406D-A6EC-B2CC63B5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81A4A-469E-4D31-858B-79253CF0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92EF1-A36E-4E29-93D4-5830340E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36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F2B6E1-C59D-44BD-96BF-EB479DE464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2343" y="1662112"/>
            <a:ext cx="10029825" cy="3533775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sz="32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  <a:r>
              <a:rPr lang="en-US" altLang="ko-KR" dirty="0"/>
              <a:t>1</a:t>
            </a:r>
          </a:p>
          <a:p>
            <a:pPr lvl="0"/>
            <a:r>
              <a:rPr lang="ko-KR" altLang="en-US" dirty="0"/>
              <a:t>목차</a:t>
            </a:r>
            <a:r>
              <a:rPr lang="en-US" altLang="ko-KR" dirty="0"/>
              <a:t>2</a:t>
            </a:r>
          </a:p>
          <a:p>
            <a:pPr lvl="0"/>
            <a:r>
              <a:rPr lang="ko-KR" altLang="en-US" dirty="0"/>
              <a:t>목차</a:t>
            </a:r>
            <a:r>
              <a:rPr lang="en-US" altLang="ko-KR" dirty="0"/>
              <a:t>3</a:t>
            </a:r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53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86D6D9-9EE6-495E-BBC7-4921CE3EA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0813" y="2681194"/>
            <a:ext cx="4675187" cy="698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목차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2C7542-51A0-495F-80B7-FCB5DD54C5C7}"/>
              </a:ext>
            </a:extLst>
          </p:cNvPr>
          <p:cNvCxnSpPr/>
          <p:nvPr userDrawn="1"/>
        </p:nvCxnSpPr>
        <p:spPr>
          <a:xfrm>
            <a:off x="1420813" y="3402108"/>
            <a:ext cx="4675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9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A9C7CC-FF94-4FFF-A94E-236BFCF6E1AB}"/>
              </a:ext>
            </a:extLst>
          </p:cNvPr>
          <p:cNvCxnSpPr>
            <a:cxnSpLocks/>
          </p:cNvCxnSpPr>
          <p:nvPr userDrawn="1"/>
        </p:nvCxnSpPr>
        <p:spPr>
          <a:xfrm flipV="1">
            <a:off x="223361" y="710318"/>
            <a:ext cx="11959768" cy="4730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E9623E-AB32-47D4-90CD-0AB6CB9B1723}"/>
              </a:ext>
            </a:extLst>
          </p:cNvPr>
          <p:cNvSpPr/>
          <p:nvPr userDrawn="1"/>
        </p:nvSpPr>
        <p:spPr>
          <a:xfrm>
            <a:off x="1614" y="0"/>
            <a:ext cx="229004" cy="7776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BBC7A44-1D55-4312-8BF8-7803ECB6BFF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2431" y="852229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sz="2400" dirty="0"/>
              <a:t>소제목을 입력해주세요</a:t>
            </a:r>
            <a:endParaRPr lang="ko-KR" altLang="en-US" dirty="0"/>
          </a:p>
        </p:txBody>
      </p:sp>
      <p:sp>
        <p:nvSpPr>
          <p:cNvPr id="21" name="내용 개체 틀 19">
            <a:extLst>
              <a:ext uri="{FF2B5EF4-FFF2-40B4-BE49-F238E27FC236}">
                <a16:creationId xmlns:a16="http://schemas.microsoft.com/office/drawing/2014/main" id="{D5B445C1-634D-48F0-9D89-2F3129BF76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4552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lvl="0"/>
            <a:r>
              <a:rPr lang="ko-KR" altLang="en-US" sz="2400" dirty="0"/>
              <a:t>제목을 입력해주세요</a:t>
            </a:r>
            <a:endParaRPr lang="ko-KR" altLang="en-US" dirty="0"/>
          </a:p>
        </p:txBody>
      </p:sp>
      <p:sp>
        <p:nvSpPr>
          <p:cNvPr id="22" name="내용 개체 틀 19">
            <a:extLst>
              <a:ext uri="{FF2B5EF4-FFF2-40B4-BE49-F238E27FC236}">
                <a16:creationId xmlns:a16="http://schemas.microsoft.com/office/drawing/2014/main" id="{F6F18FE1-1B6F-48FB-9826-7832D83881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32323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sz="2400" dirty="0"/>
              <a:t>목차를 입력해주세요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2C6D1E-66C2-4BED-D8B7-335DD56EEC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10" y="1496110"/>
            <a:ext cx="11725275" cy="52562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34994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A9C7CC-FF94-4FFF-A94E-236BFCF6E1AB}"/>
              </a:ext>
            </a:extLst>
          </p:cNvPr>
          <p:cNvCxnSpPr>
            <a:cxnSpLocks/>
          </p:cNvCxnSpPr>
          <p:nvPr userDrawn="1"/>
        </p:nvCxnSpPr>
        <p:spPr>
          <a:xfrm flipV="1">
            <a:off x="223361" y="710318"/>
            <a:ext cx="11959768" cy="4730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E9623E-AB32-47D4-90CD-0AB6CB9B1723}"/>
              </a:ext>
            </a:extLst>
          </p:cNvPr>
          <p:cNvSpPr/>
          <p:nvPr userDrawn="1"/>
        </p:nvSpPr>
        <p:spPr>
          <a:xfrm>
            <a:off x="1614" y="0"/>
            <a:ext cx="229004" cy="7776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BBC7A44-1D55-4312-8BF8-7803ECB6BFF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2431" y="852229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sz="2400" dirty="0"/>
              <a:t>소제목을 입력해주세요</a:t>
            </a:r>
            <a:endParaRPr lang="ko-KR" altLang="en-US" dirty="0"/>
          </a:p>
        </p:txBody>
      </p:sp>
      <p:sp>
        <p:nvSpPr>
          <p:cNvPr id="21" name="내용 개체 틀 19">
            <a:extLst>
              <a:ext uri="{FF2B5EF4-FFF2-40B4-BE49-F238E27FC236}">
                <a16:creationId xmlns:a16="http://schemas.microsoft.com/office/drawing/2014/main" id="{D5B445C1-634D-48F0-9D89-2F3129BF76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4552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lvl="0"/>
            <a:r>
              <a:rPr lang="ko-KR" altLang="en-US" sz="2400" dirty="0"/>
              <a:t>제목을 입력해주세요</a:t>
            </a:r>
            <a:endParaRPr lang="ko-KR" altLang="en-US" dirty="0"/>
          </a:p>
        </p:txBody>
      </p:sp>
      <p:sp>
        <p:nvSpPr>
          <p:cNvPr id="22" name="내용 개체 틀 19">
            <a:extLst>
              <a:ext uri="{FF2B5EF4-FFF2-40B4-BE49-F238E27FC236}">
                <a16:creationId xmlns:a16="http://schemas.microsoft.com/office/drawing/2014/main" id="{F6F18FE1-1B6F-48FB-9826-7832D83881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32323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sz="2400" dirty="0"/>
              <a:t>목차를 입력해주세요</a:t>
            </a:r>
            <a:endParaRPr lang="ko-KR" altLang="en-US" dirty="0"/>
          </a:p>
        </p:txBody>
      </p:sp>
      <p:graphicFrame>
        <p:nvGraphicFramePr>
          <p:cNvPr id="9" name="표 28">
            <a:extLst>
              <a:ext uri="{FF2B5EF4-FFF2-40B4-BE49-F238E27FC236}">
                <a16:creationId xmlns:a16="http://schemas.microsoft.com/office/drawing/2014/main" id="{94330BD9-2738-EB39-34EB-B82258AD51DD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72996" y="1459389"/>
          <a:ext cx="11246008" cy="4784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6008">
                  <a:extLst>
                    <a:ext uri="{9D8B030D-6E8A-4147-A177-3AD203B41FA5}">
                      <a16:colId xmlns:a16="http://schemas.microsoft.com/office/drawing/2014/main" val="3585017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1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432935"/>
                  </a:ext>
                </a:extLst>
              </a:tr>
              <a:tr h="24580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331100"/>
                  </a:ext>
                </a:extLst>
              </a:tr>
              <a:tr h="1584960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885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7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53185F-30DD-4692-2D2A-898B2D88B838}"/>
              </a:ext>
            </a:extLst>
          </p:cNvPr>
          <p:cNvCxnSpPr>
            <a:cxnSpLocks/>
          </p:cNvCxnSpPr>
          <p:nvPr userDrawn="1"/>
        </p:nvCxnSpPr>
        <p:spPr>
          <a:xfrm flipV="1">
            <a:off x="223361" y="710318"/>
            <a:ext cx="11959768" cy="4730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7F0CA9-1343-9DCD-A3F6-E9D21268C605}"/>
              </a:ext>
            </a:extLst>
          </p:cNvPr>
          <p:cNvSpPr/>
          <p:nvPr userDrawn="1"/>
        </p:nvSpPr>
        <p:spPr>
          <a:xfrm>
            <a:off x="1614" y="0"/>
            <a:ext cx="229004" cy="7776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19">
            <a:extLst>
              <a:ext uri="{FF2B5EF4-FFF2-40B4-BE49-F238E27FC236}">
                <a16:creationId xmlns:a16="http://schemas.microsoft.com/office/drawing/2014/main" id="{C85DFAB2-0446-A3EE-A561-D5D289628A2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2431" y="852229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sz="2400" dirty="0"/>
              <a:t>소제목을 입력해주세요</a:t>
            </a:r>
            <a:endParaRPr lang="ko-KR" altLang="en-US" dirty="0"/>
          </a:p>
        </p:txBody>
      </p:sp>
      <p:sp>
        <p:nvSpPr>
          <p:cNvPr id="7" name="내용 개체 틀 19">
            <a:extLst>
              <a:ext uri="{FF2B5EF4-FFF2-40B4-BE49-F238E27FC236}">
                <a16:creationId xmlns:a16="http://schemas.microsoft.com/office/drawing/2014/main" id="{D6FCD334-C6CB-9D68-3AD3-4B7BA78CB5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4552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lvl="0"/>
            <a:r>
              <a:rPr lang="ko-KR" altLang="en-US" sz="2400" dirty="0"/>
              <a:t>제목을 입력해주세요</a:t>
            </a:r>
            <a:endParaRPr lang="ko-KR" altLang="en-US" dirty="0"/>
          </a:p>
        </p:txBody>
      </p:sp>
      <p:sp>
        <p:nvSpPr>
          <p:cNvPr id="8" name="내용 개체 틀 19">
            <a:extLst>
              <a:ext uri="{FF2B5EF4-FFF2-40B4-BE49-F238E27FC236}">
                <a16:creationId xmlns:a16="http://schemas.microsoft.com/office/drawing/2014/main" id="{8F10A13E-C475-A332-DC9F-AF2260D8422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32323" y="113740"/>
            <a:ext cx="5694362" cy="54927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sz="2400" dirty="0"/>
              <a:t>목차를 입력해주세요</a:t>
            </a:r>
            <a:endParaRPr lang="ko-KR" altLang="en-US" dirty="0"/>
          </a:p>
        </p:txBody>
      </p:sp>
      <p:graphicFrame>
        <p:nvGraphicFramePr>
          <p:cNvPr id="9" name="표 28">
            <a:extLst>
              <a:ext uri="{FF2B5EF4-FFF2-40B4-BE49-F238E27FC236}">
                <a16:creationId xmlns:a16="http://schemas.microsoft.com/office/drawing/2014/main" id="{E923BD3F-1A55-1E47-342E-7BF857B73E2E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72996" y="1461326"/>
          <a:ext cx="11246008" cy="4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3004">
                  <a:extLst>
                    <a:ext uri="{9D8B030D-6E8A-4147-A177-3AD203B41FA5}">
                      <a16:colId xmlns:a16="http://schemas.microsoft.com/office/drawing/2014/main" val="3585017940"/>
                    </a:ext>
                  </a:extLst>
                </a:gridCol>
                <a:gridCol w="5623004">
                  <a:extLst>
                    <a:ext uri="{9D8B030D-6E8A-4147-A177-3AD203B41FA5}">
                      <a16:colId xmlns:a16="http://schemas.microsoft.com/office/drawing/2014/main" val="3740044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1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baseline="0" dirty="0">
                        <a:solidFill>
                          <a:schemeClr val="dk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baseline="0" dirty="0">
                        <a:solidFill>
                          <a:schemeClr val="dk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432935"/>
                  </a:ext>
                </a:extLst>
              </a:tr>
              <a:tr h="2592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33110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4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885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03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06DE6-AD90-4B4E-9512-BFD397843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C9680D-89FB-4C85-B529-9135D4FAB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305CC-EFA2-4B69-8796-180C8842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B30060-FCD5-459B-8EFA-8EDF31C2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9EB1C-D43F-4F0F-825C-4C22FFD8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9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2148-1FE8-4A95-BFE7-BA51B8A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23A94-5F59-4E1D-8545-0F9F53F54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9E845-2DB7-4576-855C-F20CD268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782E0-BC84-4A0F-B3A8-4EBC711A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AC67A-EA5E-4F1B-A728-188C0F4E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8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CE3B7-C678-4434-BB04-9A0C3749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6BB42-49F1-4EFD-8255-FDD8C9A2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20BE3-9126-4B6B-B7B2-76BA3F9C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64958-1814-4499-9510-88F3C9A8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B991D-8C11-4925-A968-61D86261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7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7BDB42-3992-4759-99D5-0B7B9F20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F6775-4CAB-44E5-9B42-9C42D2825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7A97B-BC0C-4C24-9C20-D7E00AC92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B39B-E249-4CA1-B361-D59A208D9A6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6B9D7-5C34-4E91-B105-F74878F14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E41B0-4688-4B67-AB61-50E0027D3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876A-789F-4E85-9FA9-3D727A210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9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F5B745-D761-486E-8896-1E9077619E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0" dirty="0"/>
              <a:t>Stable diffusion (</a:t>
            </a:r>
            <a:r>
              <a:rPr lang="en-US" altLang="ko-KR" b="0"/>
              <a:t>Latent diffusion)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F10A2-1932-47AE-ADEF-E2F9DFB7A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14107" y="3307940"/>
            <a:ext cx="8161867" cy="431800"/>
          </a:xfrm>
        </p:spPr>
        <p:txBody>
          <a:bodyPr/>
          <a:lstStyle/>
          <a:p>
            <a:r>
              <a:rPr lang="en-US" altLang="ko-KR" dirty="0"/>
              <a:t>2024.09.09~12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44FCC7C-0B9E-49ED-B765-4589BF2B3C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4640" y="4374766"/>
            <a:ext cx="1800799" cy="333556"/>
          </a:xfrm>
        </p:spPr>
        <p:txBody>
          <a:bodyPr>
            <a:normAutofit lnSpcReduction="10000"/>
          </a:bodyPr>
          <a:lstStyle/>
          <a:p>
            <a:r>
              <a:rPr lang="ko-KR" altLang="en-US" b="0" dirty="0"/>
              <a:t>허성우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BC1A3-8F45-4565-9191-B41D59E1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0272B-DCA3-468E-82EB-7E9B8642D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Text to Images</a:t>
            </a:r>
          </a:p>
          <a:p>
            <a:r>
              <a:rPr lang="en-US" altLang="ko-KR" dirty="0"/>
              <a:t>Image to Image</a:t>
            </a:r>
          </a:p>
          <a:p>
            <a:r>
              <a:rPr lang="en-US" altLang="ko-KR" dirty="0"/>
              <a:t>Inpainting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716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BB82F-1EDC-4168-BA56-511AAE2F4E3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5D72B-644A-4EFF-AB07-C013377EEF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Text to Image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B851C-89BE-4387-9DD8-F448BE92DD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100" name="Picture 4" descr="https://tryolabs.imgix.net/assets/blog/2022-08-31-from-dalle-to-stable-diffusion/glide-8b61049843.png">
            <a:extLst>
              <a:ext uri="{FF2B5EF4-FFF2-40B4-BE49-F238E27FC236}">
                <a16:creationId xmlns:a16="http://schemas.microsoft.com/office/drawing/2014/main" id="{AFCEF13E-4AFD-4BC4-AE81-D66092E0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97" y="1248653"/>
            <a:ext cx="10462633" cy="549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72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BB82F-1EDC-4168-BA56-511AAE2F4E3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5D72B-644A-4EFF-AB07-C013377EEF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Image to Image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B851C-89BE-4387-9DD8-F448BE92DD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12827-8ABE-4BBB-A1E9-17C4314D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15" y="2180042"/>
            <a:ext cx="7838398" cy="43718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4499F7-D415-498D-8DD8-6D8B8F2B99AF}"/>
              </a:ext>
            </a:extLst>
          </p:cNvPr>
          <p:cNvSpPr/>
          <p:nvPr/>
        </p:nvSpPr>
        <p:spPr>
          <a:xfrm>
            <a:off x="402431" y="1590718"/>
            <a:ext cx="10934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You can also pass an </a:t>
            </a:r>
            <a:r>
              <a:rPr lang="en-US" altLang="ko-KR" sz="2000" b="1" dirty="0"/>
              <a:t>initial image as a starting point </a:t>
            </a:r>
            <a:r>
              <a:rPr lang="en-US" altLang="ko-KR" sz="2000" dirty="0"/>
              <a:t>for the diffusion process.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509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5D72B-644A-4EFF-AB07-C013377EEF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Inpainting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B851C-89BE-4387-9DD8-F448BE92DD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8C1F9B-0DA8-4505-952C-352E690E58C3}"/>
              </a:ext>
            </a:extLst>
          </p:cNvPr>
          <p:cNvGrpSpPr/>
          <p:nvPr/>
        </p:nvGrpSpPr>
        <p:grpSpPr>
          <a:xfrm>
            <a:off x="1394699" y="958337"/>
            <a:ext cx="9402602" cy="5472943"/>
            <a:chOff x="1433038" y="1125977"/>
            <a:chExt cx="9402602" cy="547294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5E8921B-55F6-4C70-9C11-962064489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67318" b="18429"/>
            <a:stretch/>
          </p:blipFill>
          <p:spPr>
            <a:xfrm>
              <a:off x="8376738" y="1136812"/>
              <a:ext cx="2458902" cy="2495972"/>
            </a:xfrm>
            <a:prstGeom prst="rect">
              <a:avLst/>
            </a:prstGeom>
          </p:spPr>
        </p:pic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955C9215-7CC2-4772-9AF7-0DB1A7BE1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271" y="4532526"/>
              <a:ext cx="6432709" cy="763498"/>
            </a:xfrm>
            <a:prstGeom prst="rect">
              <a:avLst/>
            </a:prstGeom>
            <a:solidFill>
              <a:srgbClr val="F9FAF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271377" rIns="0" bIns="271377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black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cat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with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glowing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eyes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cute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adorable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disney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pixar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highly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detailed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50A14F"/>
                  </a:solidFill>
                  <a:effectLst/>
                  <a:latin typeface="Arial Unicode MS"/>
                  <a:ea typeface="IBM Plex Mono"/>
                </a:rPr>
                <a:t>, 8k"</a:t>
              </a:r>
              <a:r>
                <a:rPr kumimoji="0" lang="ko-KR" altLang="ko-KR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ED05CE-B782-43A5-ADF5-9C6A7407E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374" b="18074"/>
            <a:stretch/>
          </p:blipFill>
          <p:spPr>
            <a:xfrm>
              <a:off x="1433038" y="1125977"/>
              <a:ext cx="2529840" cy="250680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3DC7AB-D01C-401D-A93B-E68B0C7D8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426" r="33891" b="18429"/>
            <a:stretch/>
          </p:blipFill>
          <p:spPr>
            <a:xfrm>
              <a:off x="1616369" y="3910879"/>
              <a:ext cx="2458902" cy="2495971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B29069-1E09-4F6E-9DA2-CFF168048E2A}"/>
                </a:ext>
              </a:extLst>
            </p:cNvPr>
            <p:cNvGrpSpPr/>
            <p:nvPr/>
          </p:nvGrpSpPr>
          <p:grpSpPr>
            <a:xfrm>
              <a:off x="1433039" y="3638230"/>
              <a:ext cx="9402601" cy="2960690"/>
              <a:chOff x="1433039" y="3638230"/>
              <a:chExt cx="9402601" cy="296069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1FBB5FA-1559-4269-896E-EC66F27C879E}"/>
                  </a:ext>
                </a:extLst>
              </p:cNvPr>
              <p:cNvSpPr/>
              <p:nvPr/>
            </p:nvSpPr>
            <p:spPr>
              <a:xfrm>
                <a:off x="1433039" y="3851929"/>
                <a:ext cx="9402601" cy="2746991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D7B67ED-19A7-4200-9163-FDAA9EB1F5B4}"/>
                  </a:ext>
                </a:extLst>
              </p:cNvPr>
              <p:cNvSpPr/>
              <p:nvPr/>
            </p:nvSpPr>
            <p:spPr>
              <a:xfrm>
                <a:off x="5607624" y="3638230"/>
                <a:ext cx="105343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Prompts</a:t>
                </a:r>
                <a:endParaRPr lang="ko-KR" altLang="en-US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398A8D-D718-482F-A54A-1B74547514DE}"/>
                </a:ext>
              </a:extLst>
            </p:cNvPr>
            <p:cNvSpPr/>
            <p:nvPr/>
          </p:nvSpPr>
          <p:spPr>
            <a:xfrm>
              <a:off x="1699666" y="6037518"/>
              <a:ext cx="2924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Mask: The area to </a:t>
              </a:r>
              <a:r>
                <a:rPr lang="en-US" altLang="ko-KR" dirty="0" err="1"/>
                <a:t>inpaint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01E6A2-E645-487C-B6F8-E137934E6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43" t="25623" r="26213" b="26469"/>
            <a:stretch/>
          </p:blipFill>
          <p:spPr>
            <a:xfrm>
              <a:off x="4100207" y="1343612"/>
              <a:ext cx="4139201" cy="2278778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03CA779-DA0C-4320-BA0F-A9000E8DCD01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6661054" y="3632784"/>
              <a:ext cx="1301846" cy="1901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5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C264A5-7AE3-4E78-B8F6-32AFD05347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Topics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F8D3E-69CF-4D31-9630-D7812E3BDC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CAA8C-B49D-46A8-A02A-08EC5D1138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A0711A-3867-403C-A6E3-6C93F7F8F2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Latent Diffusion Models (E.g. Stable Diffusion)</a:t>
            </a:r>
          </a:p>
          <a:p>
            <a:r>
              <a:rPr lang="en-US" altLang="ko-KR" dirty="0"/>
              <a:t>Text-to-Image (T2I)</a:t>
            </a:r>
          </a:p>
          <a:p>
            <a:r>
              <a:rPr lang="en-US" altLang="ko-KR" dirty="0"/>
              <a:t>Image-to-Image</a:t>
            </a:r>
          </a:p>
          <a:p>
            <a:r>
              <a:rPr lang="en-US" altLang="ko-KR" dirty="0"/>
              <a:t>Inpainting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CE586-6B90-4C3D-BE01-FD835AF3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36" y="2421858"/>
            <a:ext cx="8072058" cy="39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3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19E1DE-C3B5-48E5-AAFD-750A7760CC3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What is LDM?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EAD97-B9D9-4AEE-93F3-9BF9AE553D3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F63D3-7848-4472-A2B8-B55930C135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04B3F6-F207-4D2F-8812-BFFBFB1090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 </a:t>
            </a:r>
            <a:r>
              <a:rPr lang="en-US" altLang="ko-KR" dirty="0"/>
              <a:t>far, we learned generating samples in the original </a:t>
            </a:r>
            <a:r>
              <a:rPr lang="en-US" altLang="ko-KR" b="1" dirty="0"/>
              <a:t>pixel</a:t>
            </a:r>
            <a:r>
              <a:rPr lang="en-US" altLang="ko-KR" dirty="0"/>
              <a:t> space…</a:t>
            </a:r>
          </a:p>
          <a:p>
            <a:pPr lvl="1"/>
            <a:r>
              <a:rPr lang="en-US" altLang="ko-KR" dirty="0"/>
              <a:t>Diffusion in pixel space is </a:t>
            </a:r>
            <a:r>
              <a:rPr lang="en-US" altLang="ko-KR" b="1" dirty="0"/>
              <a:t>computationally costly</a:t>
            </a:r>
            <a:r>
              <a:rPr lang="en-US" altLang="ko-KR" dirty="0"/>
              <a:t>, due to large state space.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CF1A996-5B3E-4831-B6B2-791EFD7A9F48}"/>
                  </a:ext>
                </a:extLst>
              </p:cNvPr>
              <p:cNvSpPr/>
              <p:nvPr/>
            </p:nvSpPr>
            <p:spPr>
              <a:xfrm>
                <a:off x="792571" y="2318419"/>
                <a:ext cx="4554837" cy="491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/>
                  <a:t>Noising process: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altLang="ko-KR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CF1A996-5B3E-4831-B6B2-791EFD7A9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71" y="2318419"/>
                <a:ext cx="4554837" cy="491096"/>
              </a:xfrm>
              <a:prstGeom prst="rect">
                <a:avLst/>
              </a:prstGeom>
              <a:blipFill>
                <a:blip r:embed="rId2"/>
                <a:stretch>
                  <a:fillRect l="-1071"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605C078-982E-4FEC-A3BC-6FC3CE0D6C3C}"/>
                  </a:ext>
                </a:extLst>
              </p:cNvPr>
              <p:cNvSpPr/>
              <p:nvPr/>
            </p:nvSpPr>
            <p:spPr>
              <a:xfrm>
                <a:off x="5400101" y="5727490"/>
                <a:ext cx="6216317" cy="491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/>
                  <a:t>Denoising process: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altLang="ko-KR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605C078-982E-4FEC-A3BC-6FC3CE0D6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01" y="5727490"/>
                <a:ext cx="6216317" cy="491096"/>
              </a:xfrm>
              <a:prstGeom prst="rect">
                <a:avLst/>
              </a:prstGeom>
              <a:blipFill>
                <a:blip r:embed="rId3"/>
                <a:stretch>
                  <a:fillRect l="-882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627D8E1D-CFFA-490D-B592-F384024E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39" y="2936665"/>
            <a:ext cx="8896350" cy="2790825"/>
          </a:xfrm>
          <a:prstGeom prst="rect">
            <a:avLst/>
          </a:prstGeom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A8EA534-55CC-47EB-93D7-4B2F06D9B7D5}"/>
              </a:ext>
            </a:extLst>
          </p:cNvPr>
          <p:cNvSpPr/>
          <p:nvPr/>
        </p:nvSpPr>
        <p:spPr>
          <a:xfrm rot="16200000">
            <a:off x="10705065" y="5582681"/>
            <a:ext cx="150660" cy="1314450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49C859-0394-44F4-8FD4-2F1E1D3C2B5B}"/>
              </a:ext>
            </a:extLst>
          </p:cNvPr>
          <p:cNvSpPr/>
          <p:nvPr/>
        </p:nvSpPr>
        <p:spPr>
          <a:xfrm>
            <a:off x="9898615" y="6416866"/>
            <a:ext cx="176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Score function!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8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0A2DCA-2D6A-4D4D-BB8B-0B56B6AD7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AD2EE-8284-47FE-925C-CEDFA5239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B78CE-BC8B-4DE7-9823-35025E59E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591676-E0F9-4539-9274-A054946D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52" y="1745937"/>
            <a:ext cx="9798341" cy="4756558"/>
          </a:xfrm>
          <a:prstGeom prst="rect">
            <a:avLst/>
          </a:prstGeom>
        </p:spPr>
      </p:pic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F5F52A5-7307-4676-AA4D-0FE0E9FFBE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10" y="1496110"/>
            <a:ext cx="11725275" cy="5256212"/>
          </a:xfrm>
        </p:spPr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 </a:t>
            </a:r>
            <a:r>
              <a:rPr lang="en-US" altLang="ko-KR" dirty="0"/>
              <a:t>now, we’ll be doing it in the </a:t>
            </a:r>
            <a:r>
              <a:rPr lang="en-US" altLang="ko-KR" b="1" dirty="0"/>
              <a:t>latent space!</a:t>
            </a:r>
            <a:endParaRPr lang="en-US" altLang="ko-KR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6D46361-77A3-4CD1-8BFF-B9ADF1644F70}"/>
              </a:ext>
            </a:extLst>
          </p:cNvPr>
          <p:cNvSpPr/>
          <p:nvPr/>
        </p:nvSpPr>
        <p:spPr>
          <a:xfrm>
            <a:off x="1922316" y="1900571"/>
            <a:ext cx="1499064" cy="4447290"/>
          </a:xfrm>
          <a:prstGeom prst="roundRect">
            <a:avLst>
              <a:gd name="adj" fmla="val 708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7678422-4183-478E-80CE-75878F730590}"/>
              </a:ext>
            </a:extLst>
          </p:cNvPr>
          <p:cNvSpPr/>
          <p:nvPr/>
        </p:nvSpPr>
        <p:spPr>
          <a:xfrm>
            <a:off x="9344196" y="1999631"/>
            <a:ext cx="1704804" cy="4447290"/>
          </a:xfrm>
          <a:prstGeom prst="roundRect">
            <a:avLst>
              <a:gd name="adj" fmla="val 708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7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0A2DCA-2D6A-4D4D-BB8B-0B56B6AD7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AD2EE-8284-47FE-925C-CEDFA5239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B78CE-BC8B-4DE7-9823-35025E59E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591676-E0F9-4539-9274-A054946D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52" y="1745937"/>
            <a:ext cx="9798341" cy="4756558"/>
          </a:xfrm>
          <a:prstGeom prst="rect">
            <a:avLst/>
          </a:prstGeom>
        </p:spPr>
      </p:pic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F5F52A5-7307-4676-AA4D-0FE0E9FFBE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10" y="1496110"/>
            <a:ext cx="11725275" cy="5256212"/>
          </a:xfrm>
        </p:spPr>
        <p:txBody>
          <a:bodyPr/>
          <a:lstStyle/>
          <a:p>
            <a:r>
              <a:rPr lang="en-US" altLang="ko-KR" dirty="0"/>
              <a:t>Latent space = Combining Autoencoder with Diffusion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65706A5-926D-4DEF-BDB1-CEEFC5919B69}"/>
              </a:ext>
            </a:extLst>
          </p:cNvPr>
          <p:cNvSpPr/>
          <p:nvPr/>
        </p:nvSpPr>
        <p:spPr>
          <a:xfrm>
            <a:off x="2723271" y="2313320"/>
            <a:ext cx="599049" cy="673720"/>
          </a:xfrm>
          <a:prstGeom prst="roundRect">
            <a:avLst/>
          </a:prstGeom>
          <a:solidFill>
            <a:srgbClr val="F781A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8D5009-8E8C-46C6-BF93-C93FCD44286B}"/>
              </a:ext>
            </a:extLst>
          </p:cNvPr>
          <p:cNvSpPr/>
          <p:nvPr/>
        </p:nvSpPr>
        <p:spPr>
          <a:xfrm>
            <a:off x="314552" y="3090446"/>
            <a:ext cx="1334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Encoder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07CF39-6385-4EFE-BE1E-E9DC7FED18EC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>
          <a:xfrm flipV="1">
            <a:off x="1649025" y="2987040"/>
            <a:ext cx="1373771" cy="272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5154EEE-0372-4574-8FA0-BE22EE9D96AA}"/>
              </a:ext>
            </a:extLst>
          </p:cNvPr>
          <p:cNvSpPr/>
          <p:nvPr/>
        </p:nvSpPr>
        <p:spPr>
          <a:xfrm>
            <a:off x="2739205" y="3933443"/>
            <a:ext cx="599049" cy="673720"/>
          </a:xfrm>
          <a:prstGeom prst="roundRect">
            <a:avLst/>
          </a:prstGeom>
          <a:solidFill>
            <a:srgbClr val="F781A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9385EE7-EDC3-4280-8571-EC7A599E5803}"/>
              </a:ext>
            </a:extLst>
          </p:cNvPr>
          <p:cNvCxnSpPr>
            <a:cxnSpLocks/>
            <a:stCxn id="32" idx="3"/>
            <a:endCxn id="27" idx="2"/>
          </p:cNvCxnSpPr>
          <p:nvPr/>
        </p:nvCxnSpPr>
        <p:spPr>
          <a:xfrm flipV="1">
            <a:off x="1735883" y="4607163"/>
            <a:ext cx="1302847" cy="416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BB27CA-EF52-43E5-AA86-ED9D7ED8AEBB}"/>
              </a:ext>
            </a:extLst>
          </p:cNvPr>
          <p:cNvSpPr/>
          <p:nvPr/>
        </p:nvSpPr>
        <p:spPr>
          <a:xfrm>
            <a:off x="401410" y="4854059"/>
            <a:ext cx="1334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Decoder</a:t>
            </a:r>
            <a:endParaRPr lang="ko-KR" altLang="en-US" sz="16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6D46361-77A3-4CD1-8BFF-B9ADF1644F70}"/>
              </a:ext>
            </a:extLst>
          </p:cNvPr>
          <p:cNvSpPr/>
          <p:nvPr/>
        </p:nvSpPr>
        <p:spPr>
          <a:xfrm>
            <a:off x="3425112" y="1976771"/>
            <a:ext cx="7661988" cy="4447290"/>
          </a:xfrm>
          <a:prstGeom prst="roundRect">
            <a:avLst>
              <a:gd name="adj" fmla="val 708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4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0A2DCA-2D6A-4D4D-BB8B-0B56B6AD7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AD2EE-8284-47FE-925C-CEDFA5239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B78CE-BC8B-4DE7-9823-35025E59E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591676-E0F9-4539-9274-A054946D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43" y="2689555"/>
            <a:ext cx="7900408" cy="3835215"/>
          </a:xfrm>
          <a:prstGeom prst="rect">
            <a:avLst/>
          </a:prstGeom>
        </p:spPr>
      </p:pic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F5F52A5-7307-4676-AA4D-0FE0E9FFBE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10" y="1496110"/>
            <a:ext cx="11725275" cy="5256212"/>
          </a:xfrm>
        </p:spPr>
        <p:txBody>
          <a:bodyPr/>
          <a:lstStyle/>
          <a:p>
            <a:r>
              <a:rPr lang="en-US" altLang="ko-KR" dirty="0"/>
              <a:t>Latent space = Combining Autoencoder with Diffusion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8D5009-8E8C-46C6-BF93-C93FCD44286B}"/>
              </a:ext>
            </a:extLst>
          </p:cNvPr>
          <p:cNvSpPr/>
          <p:nvPr/>
        </p:nvSpPr>
        <p:spPr>
          <a:xfrm>
            <a:off x="533255" y="2090748"/>
            <a:ext cx="3561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Autoencoders: </a:t>
            </a:r>
            <a:br>
              <a:rPr lang="en-US" altLang="ko-KR" sz="1600" dirty="0"/>
            </a:br>
            <a:r>
              <a:rPr lang="en-US" altLang="ko-KR" sz="1600" dirty="0"/>
              <a:t>generate high-resolution details 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07CF39-6385-4EFE-BE1E-E9DC7FED18EC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228795" y="2403876"/>
            <a:ext cx="0" cy="556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AED74D-1D49-46D7-AFB0-56FBFAB446FD}"/>
              </a:ext>
            </a:extLst>
          </p:cNvPr>
          <p:cNvSpPr/>
          <p:nvPr/>
        </p:nvSpPr>
        <p:spPr>
          <a:xfrm>
            <a:off x="4381500" y="2065322"/>
            <a:ext cx="5694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Diffusion: learn low-resolution, high level information.</a:t>
            </a:r>
            <a:endParaRPr lang="ko-KR" altLang="en-US" sz="16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7135805-109C-4AC0-8581-713693768A9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313843" y="2675523"/>
            <a:ext cx="429357" cy="2734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5741D0-82FA-4E42-B46D-FA76134AFFD9}"/>
              </a:ext>
            </a:extLst>
          </p:cNvPr>
          <p:cNvSpPr/>
          <p:nvPr/>
        </p:nvSpPr>
        <p:spPr>
          <a:xfrm>
            <a:off x="533255" y="2065322"/>
            <a:ext cx="1486045" cy="390731"/>
          </a:xfrm>
          <a:prstGeom prst="roundRect">
            <a:avLst/>
          </a:prstGeom>
          <a:solidFill>
            <a:srgbClr val="F781A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1F79B4-7419-4322-B0E8-AA426EB17F20}"/>
              </a:ext>
            </a:extLst>
          </p:cNvPr>
          <p:cNvSpPr/>
          <p:nvPr/>
        </p:nvSpPr>
        <p:spPr>
          <a:xfrm>
            <a:off x="4670916" y="2039233"/>
            <a:ext cx="952644" cy="390731"/>
          </a:xfrm>
          <a:prstGeom prst="roundRect">
            <a:avLst/>
          </a:prstGeom>
          <a:solidFill>
            <a:srgbClr val="D5E8D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3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0A2DCA-2D6A-4D4D-BB8B-0B56B6AD7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AD2EE-8284-47FE-925C-CEDFA5239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B78CE-BC8B-4DE7-9823-35025E59E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F5F52A5-7307-4676-AA4D-0FE0E9FFBE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10" y="1496110"/>
            <a:ext cx="11725275" cy="5256212"/>
          </a:xfrm>
        </p:spPr>
        <p:txBody>
          <a:bodyPr/>
          <a:lstStyle/>
          <a:p>
            <a:r>
              <a:rPr lang="en-US" altLang="ko-KR" dirty="0"/>
              <a:t>For conditional generation;</a:t>
            </a:r>
          </a:p>
          <a:p>
            <a:pPr lvl="1"/>
            <a:r>
              <a:rPr lang="en-US" altLang="ko-KR" dirty="0"/>
              <a:t>We use </a:t>
            </a:r>
            <a:r>
              <a:rPr lang="en-US" altLang="ko-KR" b="1" dirty="0"/>
              <a:t>cross attention!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B383AD-3AA3-4B46-B7FB-5AEE0145BC23}"/>
              </a:ext>
            </a:extLst>
          </p:cNvPr>
          <p:cNvGrpSpPr/>
          <p:nvPr/>
        </p:nvGrpSpPr>
        <p:grpSpPr>
          <a:xfrm>
            <a:off x="1446167" y="2143158"/>
            <a:ext cx="9299665" cy="4514479"/>
            <a:chOff x="314552" y="2381868"/>
            <a:chExt cx="7900408" cy="38352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8591676-E0F9-4539-9274-A054946D4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552" y="2381868"/>
              <a:ext cx="7900408" cy="3835215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C4D690B-6ED6-45F6-B2AF-32F3637F1F0D}"/>
                </a:ext>
              </a:extLst>
            </p:cNvPr>
            <p:cNvSpPr/>
            <p:nvPr/>
          </p:nvSpPr>
          <p:spPr>
            <a:xfrm>
              <a:off x="2573752" y="3665221"/>
              <a:ext cx="3961357" cy="1684020"/>
            </a:xfrm>
            <a:prstGeom prst="roundRect">
              <a:avLst/>
            </a:prstGeom>
            <a:solidFill>
              <a:srgbClr val="F5F5F5">
                <a:alpha val="5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334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0A2DCA-2D6A-4D4D-BB8B-0B56B6AD7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AD2EE-8284-47FE-925C-CEDFA5239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B78CE-BC8B-4DE7-9823-35025E59E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F5F52A5-7307-4676-AA4D-0FE0E9FFBE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10" y="1496110"/>
            <a:ext cx="11725275" cy="5256212"/>
          </a:xfrm>
        </p:spPr>
        <p:txBody>
          <a:bodyPr/>
          <a:lstStyle/>
          <a:p>
            <a:r>
              <a:rPr lang="en-US" altLang="ko-KR" dirty="0"/>
              <a:t>For conditional generation;</a:t>
            </a:r>
          </a:p>
          <a:p>
            <a:pPr lvl="1"/>
            <a:r>
              <a:rPr lang="en-US" altLang="ko-KR" dirty="0"/>
              <a:t>We use </a:t>
            </a:r>
            <a:r>
              <a:rPr lang="en-US" altLang="ko-KR" b="1" dirty="0"/>
              <a:t>cross attention!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B383AD-3AA3-4B46-B7FB-5AEE0145BC23}"/>
              </a:ext>
            </a:extLst>
          </p:cNvPr>
          <p:cNvGrpSpPr/>
          <p:nvPr/>
        </p:nvGrpSpPr>
        <p:grpSpPr>
          <a:xfrm>
            <a:off x="65315" y="2234599"/>
            <a:ext cx="4327091" cy="2100566"/>
            <a:chOff x="314552" y="2381868"/>
            <a:chExt cx="7900408" cy="38352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8591676-E0F9-4539-9274-A054946D4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552" y="2381868"/>
              <a:ext cx="7900408" cy="3835215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C4D690B-6ED6-45F6-B2AF-32F3637F1F0D}"/>
                </a:ext>
              </a:extLst>
            </p:cNvPr>
            <p:cNvSpPr/>
            <p:nvPr/>
          </p:nvSpPr>
          <p:spPr>
            <a:xfrm>
              <a:off x="2573752" y="3665221"/>
              <a:ext cx="3961357" cy="1684020"/>
            </a:xfrm>
            <a:prstGeom prst="roundRect">
              <a:avLst/>
            </a:prstGeom>
            <a:solidFill>
              <a:srgbClr val="F5F5F5">
                <a:alpha val="5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9232A906-6573-4AE0-9CD8-A2545AD5D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14" y="852229"/>
            <a:ext cx="6797029" cy="58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A6AAFB9-74AF-4784-B928-0B10AD7F71EB}"/>
              </a:ext>
            </a:extLst>
          </p:cNvPr>
          <p:cNvSpPr/>
          <p:nvPr/>
        </p:nvSpPr>
        <p:spPr>
          <a:xfrm>
            <a:off x="11061674" y="5283469"/>
            <a:ext cx="985540" cy="1010453"/>
          </a:xfrm>
          <a:prstGeom prst="roundRect">
            <a:avLst/>
          </a:prstGeom>
          <a:solidFill>
            <a:srgbClr val="F5F5F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Condition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E9A5354-8950-420D-BCC5-F0CFA74103A1}"/>
              </a:ext>
            </a:extLst>
          </p:cNvPr>
          <p:cNvSpPr/>
          <p:nvPr/>
        </p:nvSpPr>
        <p:spPr>
          <a:xfrm>
            <a:off x="4400026" y="1962640"/>
            <a:ext cx="985540" cy="1010453"/>
          </a:xfrm>
          <a:prstGeom prst="roundRect">
            <a:avLst/>
          </a:prstGeom>
          <a:solidFill>
            <a:srgbClr val="F5F5F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Condition</a:t>
            </a:r>
            <a:endParaRPr lang="ko-KR" altLang="en-US" sz="12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8AF1AD9-6A72-4974-B95F-F34EE1C0B20D}"/>
              </a:ext>
            </a:extLst>
          </p:cNvPr>
          <p:cNvSpPr/>
          <p:nvPr/>
        </p:nvSpPr>
        <p:spPr>
          <a:xfrm>
            <a:off x="8698768" y="5443489"/>
            <a:ext cx="917672" cy="477251"/>
          </a:xfrm>
          <a:prstGeom prst="roundRect">
            <a:avLst/>
          </a:prstGeom>
          <a:solidFill>
            <a:srgbClr val="C2E5FF"/>
          </a:solidFill>
          <a:ln w="9525">
            <a:solidFill>
              <a:srgbClr val="C2E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Denoised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image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83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BB82F-1EDC-4168-BA56-511AAE2F4E3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Cross Attention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5D72B-644A-4EFF-AB07-C013377EEF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Latent Diffusion Models (LDM)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B851C-89BE-4387-9DD8-F448BE92DD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18813-1575-44C9-AB8F-11C3DBDE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97" y="1590718"/>
            <a:ext cx="8422006" cy="50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9710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f8838aa-bb6f-4f63-a25f-883ccc12ddab" xsi:nil="true"/>
    <lcf76f155ced4ddcb4097134ff3c332f xmlns="e3412b49-1d87-4c81-b6f5-71881d93837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677EDF90E1E2D4EB08614EA3F152390" ma:contentTypeVersion="13" ma:contentTypeDescription="새 문서를 만듭니다." ma:contentTypeScope="" ma:versionID="b540be291a8e2d2c550f0e0847fb0b39">
  <xsd:schema xmlns:xsd="http://www.w3.org/2001/XMLSchema" xmlns:xs="http://www.w3.org/2001/XMLSchema" xmlns:p="http://schemas.microsoft.com/office/2006/metadata/properties" xmlns:ns2="e3412b49-1d87-4c81-b6f5-71881d93837b" xmlns:ns3="4f8838aa-bb6f-4f63-a25f-883ccc12ddab" targetNamespace="http://schemas.microsoft.com/office/2006/metadata/properties" ma:root="true" ma:fieldsID="94c915b22dc1d6bbb0cc5ed8391d1c17" ns2:_="" ns3:_="">
    <xsd:import namespace="e3412b49-1d87-4c81-b6f5-71881d93837b"/>
    <xsd:import namespace="4f8838aa-bb6f-4f63-a25f-883ccc12dd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412b49-1d87-4c81-b6f5-71881d9383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f6223de4-15ab-4a83-af7e-8c9254df05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838aa-bb6f-4f63-a25f-883ccc12dda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f11e693-2fc8-4799-8771-1501899a5939}" ma:internalName="TaxCatchAll" ma:showField="CatchAllData" ma:web="4f8838aa-bb6f-4f63-a25f-883ccc12dd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877A3C-F89C-4F60-8D7E-F59D3794E8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41C3C5-38C0-4BEC-AFB4-53BD07CD8C73}">
  <ds:schemaRefs>
    <ds:schemaRef ds:uri="http://purl.org/dc/elements/1.1/"/>
    <ds:schemaRef ds:uri="http://schemas.microsoft.com/office/2006/metadata/properties"/>
    <ds:schemaRef ds:uri="http://purl.org/dc/terms/"/>
    <ds:schemaRef ds:uri="4f8838aa-bb6f-4f63-a25f-883ccc12ddab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3412b49-1d87-4c81-b6f5-71881d93837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B51C352-17A8-463A-9731-130DE948E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412b49-1d87-4c81-b6f5-71881d93837b"/>
    <ds:schemaRef ds:uri="4f8838aa-bb6f-4f63-a25f-883ccc12dd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6959</TotalTime>
  <Words>301</Words>
  <Application>Microsoft Office PowerPoint</Application>
  <PresentationFormat>와이드스크린</PresentationFormat>
  <Paragraphs>53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[Yoon가변] 윤고딕 140_OTF</vt:lpstr>
      <vt:lpstr>Arial Unicode MS</vt:lpstr>
      <vt:lpstr>Gill Sans</vt:lpstr>
      <vt:lpstr>IBM Plex Mono</vt:lpstr>
      <vt:lpstr>나눔스퀘어 ExtraBold</vt:lpstr>
      <vt:lpstr>나눔스퀘어 Light</vt:lpstr>
      <vt:lpstr>맑은 고딕</vt:lpstr>
      <vt:lpstr>Arial</vt:lpstr>
      <vt:lpstr>Cambria Math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 cases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ㄴ</dc:title>
  <dc:creator>master</dc:creator>
  <cp:lastModifiedBy>허성우(인공지능대학원)</cp:lastModifiedBy>
  <cp:revision>157</cp:revision>
  <dcterms:created xsi:type="dcterms:W3CDTF">2022-08-01T06:18:35Z</dcterms:created>
  <dcterms:modified xsi:type="dcterms:W3CDTF">2024-09-07T08:07:32Z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0x0101007677EDF90E1E2D4EB08614EA3F152390</vt:lpwstr>
  </property>
  <property fmtid="{D5CDD505-2E9C-101B-9397-08002B2CF9AE}" pid="3" name="MediaServiceImageTags">
    <vt:lpwstr/>
  </property>
</Properties>
</file>